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684" r:id="rId3"/>
  </p:sldMasterIdLst>
  <p:sldIdLst>
    <p:sldId id="282" r:id="rId4"/>
    <p:sldId id="272" r:id="rId5"/>
    <p:sldId id="270" r:id="rId6"/>
    <p:sldId id="283" r:id="rId7"/>
    <p:sldId id="257" r:id="rId8"/>
    <p:sldId id="260" r:id="rId9"/>
    <p:sldId id="258" r:id="rId10"/>
    <p:sldId id="261" r:id="rId11"/>
    <p:sldId id="273" r:id="rId12"/>
    <p:sldId id="259" r:id="rId13"/>
    <p:sldId id="278" r:id="rId14"/>
    <p:sldId id="279" r:id="rId15"/>
    <p:sldId id="280" r:id="rId16"/>
    <p:sldId id="281" r:id="rId17"/>
    <p:sldId id="266" r:id="rId18"/>
    <p:sldId id="274" r:id="rId19"/>
    <p:sldId id="267" r:id="rId20"/>
    <p:sldId id="275" r:id="rId21"/>
    <p:sldId id="276" r:id="rId22"/>
    <p:sldId id="268" r:id="rId23"/>
    <p:sldId id="277" r:id="rId24"/>
  </p:sldIdLst>
  <p:sldSz cx="12192000" cy="6858000"/>
  <p:notesSz cx="6858000" cy="9144000"/>
  <p:custDataLst>
    <p:tags r:id="rId25"/>
  </p:custDataLst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16/06/1447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8859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16/06/1447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2503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16/06/1447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02931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765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641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060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665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016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0579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011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739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16/06/1447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085"/>
            <a:ext cx="1521412" cy="1415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83099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228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78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2854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3521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7242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8413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1969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8399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8748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262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16/06/1447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379251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032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7150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8230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979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16/06/1447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4587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16/06/1447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9827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16/06/1447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44735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16/06/1447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2631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16/06/1447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3852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16/06/1447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1727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090F0-4256-4F24-8799-B4B08DCE5C00}" type="datetimeFigureOut">
              <a:rPr lang="fa-IR" smtClean="0"/>
              <a:pPr/>
              <a:t>16/06/1447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1508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rtl="0"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881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5FA90847-F8D4-410D-9A37-1D38DFE574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rtl="0"/>
              <a:t>12/6/2025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9BBB271-874B-44D1-8AE3-5F3584C738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86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270498" y="1816225"/>
            <a:ext cx="9756089" cy="925158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3200" b="1" dirty="0" smtClean="0">
                <a:cs typeface="B Nazanin" panose="00000400000000000000" pitchFamily="2" charset="-78"/>
              </a:rPr>
              <a:t>جلسه دفاع از پروپوزال:</a:t>
            </a:r>
            <a:r>
              <a:rPr lang="en-US" sz="3200" b="1" dirty="0" smtClean="0">
                <a:solidFill>
                  <a:prstClr val="black"/>
                </a:solidFill>
                <a:cs typeface="B Nazanin" pitchFamily="2" charset="-78"/>
              </a:rPr>
              <a:t> □</a:t>
            </a:r>
            <a:r>
              <a:rPr lang="fa-IR" sz="3200" b="1" dirty="0" smtClean="0">
                <a:cs typeface="B Nazanin" panose="00000400000000000000" pitchFamily="2" charset="-78"/>
              </a:rPr>
              <a:t>           جلسه دفاع از پایان نامه:</a:t>
            </a:r>
            <a:r>
              <a:rPr lang="en-US" sz="3200" b="1" dirty="0" smtClean="0">
                <a:solidFill>
                  <a:prstClr val="black"/>
                </a:solidFill>
                <a:cs typeface="B Nazanin" pitchFamily="2" charset="-78"/>
              </a:rPr>
              <a:t> □</a:t>
            </a:r>
            <a:endParaRPr lang="fa-IR" sz="3200" b="1" dirty="0">
              <a:cs typeface="B Nazanin" panose="00000400000000000000" pitchFamily="2" charset="-7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659054" y="576011"/>
            <a:ext cx="4377469" cy="854756"/>
          </a:xfrm>
          <a:prstGeom prst="rect">
            <a:avLst/>
          </a:prstGeom>
        </p:spPr>
        <p:txBody>
          <a:bodyPr vert="horz" lIns="91440" tIns="45720" rIns="91440" bIns="45720" rtlCol="1" anchor="b">
            <a:norm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4400" b="1" dirty="0" smtClean="0">
                <a:cs typeface="B Nazanin" panose="00000400000000000000" pitchFamily="2" charset="-78"/>
              </a:rPr>
              <a:t>به نام خدا</a:t>
            </a:r>
            <a:endParaRPr lang="fa-IR" sz="4400" b="1" dirty="0">
              <a:cs typeface="B Nazanin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7736" y="2936838"/>
            <a:ext cx="963885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 smtClean="0">
                <a:cs typeface="B Nazanin" pitchFamily="2" charset="-78"/>
              </a:rPr>
              <a:t>دانشجو (یان):</a:t>
            </a:r>
          </a:p>
          <a:p>
            <a:endParaRPr lang="fa-IR" b="1" dirty="0" smtClean="0">
              <a:cs typeface="B Nazanin" pitchFamily="2" charset="-78"/>
            </a:endParaRPr>
          </a:p>
          <a:p>
            <a:r>
              <a:rPr lang="fa-IR" b="1" dirty="0" smtClean="0">
                <a:cs typeface="B Nazanin" pitchFamily="2" charset="-78"/>
              </a:rPr>
              <a:t>دوره ...... ام پی اچ مجازی سیاستگذاری سلامت:</a:t>
            </a:r>
          </a:p>
          <a:p>
            <a:endParaRPr lang="fa-IR" b="1" dirty="0" smtClean="0">
              <a:cs typeface="B Nazanin" pitchFamily="2" charset="-78"/>
            </a:endParaRPr>
          </a:p>
          <a:p>
            <a:r>
              <a:rPr lang="fa-IR" b="1" dirty="0" smtClean="0">
                <a:cs typeface="B Nazanin" pitchFamily="2" charset="-78"/>
              </a:rPr>
              <a:t>نام استاد راهنما (ها):</a:t>
            </a:r>
          </a:p>
          <a:p>
            <a:endParaRPr lang="fa-IR" b="1" dirty="0" smtClean="0">
              <a:cs typeface="B Nazanin" pitchFamily="2" charset="-78"/>
            </a:endParaRPr>
          </a:p>
          <a:p>
            <a:r>
              <a:rPr lang="fa-IR" b="1" dirty="0" smtClean="0">
                <a:cs typeface="B Nazanin" pitchFamily="2" charset="-78"/>
              </a:rPr>
              <a:t>نام استاد مشاور:</a:t>
            </a:r>
          </a:p>
          <a:p>
            <a:endParaRPr lang="fa-IR" b="1" dirty="0" smtClean="0">
              <a:cs typeface="B Nazanin" pitchFamily="2" charset="-78"/>
            </a:endParaRPr>
          </a:p>
          <a:p>
            <a:r>
              <a:rPr lang="fa-IR" b="1" dirty="0" smtClean="0">
                <a:cs typeface="B Nazanin" pitchFamily="2" charset="-78"/>
              </a:rPr>
              <a:t>نام داوران:</a:t>
            </a:r>
          </a:p>
          <a:p>
            <a:endParaRPr lang="fa-IR" b="1" dirty="0" smtClean="0">
              <a:cs typeface="B Nazanin" pitchFamily="2" charset="-78"/>
            </a:endParaRPr>
          </a:p>
          <a:p>
            <a:r>
              <a:rPr lang="fa-IR" b="1" dirty="0" smtClean="0">
                <a:cs typeface="B Nazanin" pitchFamily="2" charset="-78"/>
              </a:rPr>
              <a:t>تاریخ جلسه:</a:t>
            </a:r>
            <a:endParaRPr lang="en-US" b="1" dirty="0">
              <a:cs typeface="B Nazanin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460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روش کار (متد):</a:t>
            </a: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3020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روش کار (متد):</a:t>
            </a: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1548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روش کار (متد):</a:t>
            </a: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7601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روش کار (متد):</a:t>
            </a: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9165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روش کار (متد):</a:t>
            </a: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20369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تجزیه و تحلیل آماری:</a:t>
            </a: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2685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رعایت اخلاق در پژوهش: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مشکلات و موانع:</a:t>
            </a: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30135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منابع: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منابع: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86" y="283525"/>
            <a:ext cx="10193639" cy="887680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r" rtl="1"/>
            <a:r>
              <a:rPr lang="fa-IR" sz="1800" b="1" dirty="0" smtClean="0">
                <a:solidFill>
                  <a:srgbClr val="FF0000"/>
                </a:solidFill>
                <a:latin typeface="Calibri Light" panose="020F0302020204030204"/>
                <a:cs typeface="B Nazanin" pitchFamily="2" charset="-78"/>
              </a:rPr>
              <a:t>در صورت دفاع از پروپوزال، این اسلاید را تکمیل نمایید.</a:t>
            </a:r>
            <a:r>
              <a:rPr lang="fa-IR" sz="1800" b="1" dirty="0" smtClean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/>
            </a:r>
            <a:br>
              <a:rPr lang="fa-IR" sz="1800" b="1" dirty="0" smtClean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</a:br>
            <a:r>
              <a:rPr lang="fa-IR" sz="1800" b="1" dirty="0" smtClean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آیا </a:t>
            </a:r>
            <a:r>
              <a:rPr lang="fa-IR" sz="18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برای نوشتن </a:t>
            </a:r>
            <a:r>
              <a:rPr lang="fa-IR" sz="1800" b="1" dirty="0" smtClean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فایل ورد این پروپوزال </a:t>
            </a:r>
            <a:r>
              <a:rPr lang="fa-IR" sz="18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و یا تهیه پاورپوینت ارائه آن از هوش مصنوعی استفاده نموده اید؟ </a:t>
            </a:r>
            <a:r>
              <a:rPr lang="fa-IR" sz="8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/>
            </a:r>
            <a:br>
              <a:rPr lang="fa-IR" sz="8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</a:br>
            <a:r>
              <a:rPr lang="fa-IR" sz="18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بلی</a:t>
            </a:r>
            <a:r>
              <a:rPr lang="en-US" sz="18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□</a:t>
            </a:r>
            <a:r>
              <a:rPr lang="fa-IR" sz="18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 در صورت پاسخ </a:t>
            </a:r>
            <a:r>
              <a:rPr lang="fa-IR" sz="1800" b="1" dirty="0" smtClean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بلی، </a:t>
            </a:r>
            <a:r>
              <a:rPr lang="fa-IR" sz="18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جدول زیر را تکمیل نمایید.            خیر</a:t>
            </a:r>
            <a:r>
              <a:rPr lang="en-US" sz="18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 □ </a:t>
            </a:r>
            <a:endParaRPr lang="en-US" sz="1800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6286" y="1226130"/>
            <a:ext cx="10193639" cy="524592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400" b="1" dirty="0">
                <a:latin typeface="Calibri Light" panose="020F0302020204030204"/>
                <a:ea typeface="+mj-ea"/>
                <a:cs typeface="B Nazanin" pitchFamily="2" charset="-78"/>
              </a:rPr>
              <a:t>1- از چه </a:t>
            </a:r>
            <a:r>
              <a:rPr lang="fa-IR" sz="1400" b="1" dirty="0" smtClean="0">
                <a:latin typeface="Calibri Light" panose="020F0302020204030204"/>
                <a:ea typeface="+mj-ea"/>
                <a:cs typeface="B Nazanin" pitchFamily="2" charset="-78"/>
              </a:rPr>
              <a:t>ابزار(های) </a:t>
            </a:r>
            <a:r>
              <a:rPr lang="fa-IR" sz="1400" b="1" dirty="0">
                <a:latin typeface="Calibri Light" panose="020F0302020204030204"/>
                <a:ea typeface="+mj-ea"/>
                <a:cs typeface="B Nazanin" pitchFamily="2" charset="-78"/>
              </a:rPr>
              <a:t>هوش مصنوعی استفاده شده است</a:t>
            </a:r>
            <a:r>
              <a:rPr lang="fa-IR" sz="1400" b="1" dirty="0" smtClean="0">
                <a:latin typeface="Calibri Light" panose="020F0302020204030204"/>
                <a:ea typeface="+mj-ea"/>
                <a:cs typeface="B Nazanin" pitchFamily="2" charset="-78"/>
              </a:rPr>
              <a:t>؟</a:t>
            </a:r>
            <a:endParaRPr lang="fa-IR" sz="1400" b="1" dirty="0">
              <a:latin typeface="Calibri Light" panose="020F0302020204030204"/>
              <a:ea typeface="+mj-ea"/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1400" b="1" dirty="0">
                <a:latin typeface="Calibri Light" panose="020F0302020204030204"/>
                <a:ea typeface="+mj-ea"/>
                <a:cs typeface="B Nazanin" pitchFamily="2" charset="-78"/>
              </a:rPr>
              <a:t>2- </a:t>
            </a:r>
            <a:r>
              <a:rPr lang="fa-IR" sz="14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B Nazanin" pitchFamily="2" charset="-78"/>
              </a:rPr>
              <a:t>ستون اول و دوم جدول زیر را </a:t>
            </a:r>
            <a:r>
              <a:rPr lang="fa-IR" sz="1400" b="1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B Nazanin" pitchFamily="2" charset="-78"/>
              </a:rPr>
              <a:t>بطور دقیق کامل </a:t>
            </a:r>
            <a:r>
              <a:rPr lang="fa-IR" sz="14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B Nazanin" pitchFamily="2" charset="-78"/>
              </a:rPr>
              <a:t>کنید.( </a:t>
            </a:r>
            <a:r>
              <a:rPr lang="fa-IR" sz="1400" b="1" u="sng" dirty="0">
                <a:solidFill>
                  <a:prstClr val="black"/>
                </a:solidFill>
                <a:latin typeface="Calibri Light" panose="020F0302020204030204"/>
                <a:ea typeface="+mj-ea"/>
                <a:cs typeface="B Nazanin" pitchFamily="2" charset="-78"/>
              </a:rPr>
              <a:t>مشخص کنید در هر قسمت، تقریباً چند درصد از هوش مصنوعی استفاده شده است؟</a:t>
            </a:r>
            <a:r>
              <a:rPr lang="fa-IR" sz="14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B Nazanin" pitchFamily="2" charset="-78"/>
              </a:rPr>
              <a:t>)</a:t>
            </a:r>
          </a:p>
          <a:p>
            <a:pPr marL="0" indent="0" algn="r" rtl="1">
              <a:buNone/>
            </a:pPr>
            <a:endParaRPr lang="fa-IR" sz="1600" b="1" dirty="0">
              <a:solidFill>
                <a:prstClr val="black"/>
              </a:solidFill>
              <a:latin typeface="Calibri Light" panose="020F0302020204030204"/>
              <a:ea typeface="+mj-ea"/>
              <a:cs typeface="B Nazanin" pitchFamily="2" charset="-78"/>
            </a:endParaRPr>
          </a:p>
          <a:p>
            <a:pPr marL="0" indent="0" algn="r" rtl="1">
              <a:buNone/>
            </a:pPr>
            <a:endParaRPr lang="fa-IR" sz="1600" b="1" dirty="0">
              <a:solidFill>
                <a:prstClr val="black"/>
              </a:solidFill>
              <a:latin typeface="Calibri Light" panose="020F0302020204030204"/>
              <a:ea typeface="+mj-ea"/>
              <a:cs typeface="B Nazanin" pitchFamily="2" charset="-78"/>
            </a:endParaRPr>
          </a:p>
          <a:p>
            <a:pPr marL="0" indent="0" algn="r" rtl="1">
              <a:buNone/>
            </a:pPr>
            <a:endParaRPr lang="fa-IR" sz="1600" b="1" dirty="0">
              <a:solidFill>
                <a:prstClr val="black"/>
              </a:solidFill>
              <a:latin typeface="Calibri Light" panose="020F0302020204030204"/>
              <a:ea typeface="+mj-ea"/>
              <a:cs typeface="B Nazanin" pitchFamily="2" charset="-7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6C6A05A5-41B0-4E00-8F93-40A21AB49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279040"/>
              </p:ext>
            </p:extLst>
          </p:nvPr>
        </p:nvGraphicFramePr>
        <p:xfrm>
          <a:off x="1437991" y="1917866"/>
          <a:ext cx="9951744" cy="4433506"/>
        </p:xfrm>
        <a:graphic>
          <a:graphicData uri="http://schemas.openxmlformats.org/drawingml/2006/table">
            <a:tbl>
              <a:tblPr firstRow="1" firstCol="1" bandRow="1">
                <a:solidFill>
                  <a:schemeClr val="accent4">
                    <a:lumMod val="20000"/>
                    <a:lumOff val="80000"/>
                  </a:schemeClr>
                </a:solidFill>
              </a:tblPr>
              <a:tblGrid>
                <a:gridCol w="1305209"/>
                <a:gridCol w="1285103"/>
                <a:gridCol w="1248032">
                  <a:extLst>
                    <a:ext uri="{9D8B030D-6E8A-4147-A177-3AD203B41FA5}">
                      <a16:colId xmlns="" xmlns:a16="http://schemas.microsoft.com/office/drawing/2014/main" val="370221823"/>
                    </a:ext>
                  </a:extLst>
                </a:gridCol>
                <a:gridCol w="1161535"/>
                <a:gridCol w="1421027">
                  <a:extLst>
                    <a:ext uri="{9D8B030D-6E8A-4147-A177-3AD203B41FA5}">
                      <a16:colId xmlns="" xmlns:a16="http://schemas.microsoft.com/office/drawing/2014/main" val="3182469805"/>
                    </a:ext>
                  </a:extLst>
                </a:gridCol>
                <a:gridCol w="1482811">
                  <a:extLst>
                    <a:ext uri="{9D8B030D-6E8A-4147-A177-3AD203B41FA5}">
                      <a16:colId xmlns="" xmlns:a16="http://schemas.microsoft.com/office/drawing/2014/main" val="1665076968"/>
                    </a:ext>
                  </a:extLst>
                </a:gridCol>
                <a:gridCol w="1655806">
                  <a:extLst>
                    <a:ext uri="{9D8B030D-6E8A-4147-A177-3AD203B41FA5}">
                      <a16:colId xmlns="" xmlns:a16="http://schemas.microsoft.com/office/drawing/2014/main" val="3808188041"/>
                    </a:ext>
                  </a:extLst>
                </a:gridCol>
                <a:gridCol w="392221">
                  <a:extLst>
                    <a:ext uri="{9D8B030D-6E8A-4147-A177-3AD203B41FA5}">
                      <a16:colId xmlns="" xmlns:a16="http://schemas.microsoft.com/office/drawing/2014/main" val="2351972427"/>
                    </a:ext>
                  </a:extLst>
                </a:gridCol>
              </a:tblGrid>
              <a:tr h="83874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بررسی</a:t>
                      </a: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کنترلی با</a:t>
                      </a:r>
                      <a:r>
                        <a:rPr lang="fa-IR" sz="12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ابزار دوم</a:t>
                      </a:r>
                      <a:endParaRPr lang="en-US" sz="1200" b="1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هوش مصنوعی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***این قسمت توسط مرکز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تکمیل می شود</a:t>
                      </a: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.</a:t>
                      </a:r>
                      <a:endParaRPr lang="en-US" sz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بررسی کنترلی</a:t>
                      </a: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با</a:t>
                      </a:r>
                      <a:r>
                        <a:rPr lang="fa-IR" sz="12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ابزار اول</a:t>
                      </a:r>
                      <a:endParaRPr lang="en-US" sz="1200" b="1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هوش مصنوعی </a:t>
                      </a: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***این قسمت توسط مرکز </a:t>
                      </a: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تکمیل می شود.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6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پاورپوینت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*این قسمت توسط دانشجو تکمیل می شود. </a:t>
                      </a: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%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a-I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فایل ورد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*این قسمت توسط دانشجو تکمیل می شود. </a:t>
                      </a: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%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6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6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 </a:t>
                      </a: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      </a:t>
                      </a:r>
                      <a:r>
                        <a:rPr lang="fa-IR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قسمت</a:t>
                      </a:r>
                      <a:r>
                        <a:rPr lang="fa-IR" sz="16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ها</a:t>
                      </a: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ردیف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5101052"/>
                  </a:ext>
                </a:extLst>
              </a:tr>
              <a:tr h="4062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پاورپوینت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فایل ورد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پاورپوینت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فایل ورد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903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مقدمه (بیان مساله)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26500226"/>
                  </a:ext>
                </a:extLst>
              </a:tr>
              <a:tr h="55900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اهداف (کلی و اختصاصی)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71468929"/>
                  </a:ext>
                </a:extLst>
              </a:tr>
              <a:tr h="57344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فرضیات و سئوالات پژوهشی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693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متد (روش</a:t>
                      </a:r>
                      <a:r>
                        <a:rPr lang="fa-IR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کار)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4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003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منابع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5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2883717"/>
                  </a:ext>
                </a:extLst>
              </a:tr>
              <a:tr h="48003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ادیت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6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2" y="173677"/>
            <a:ext cx="1072436" cy="99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625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151" y="755963"/>
            <a:ext cx="10509662" cy="1325563"/>
          </a:xfrm>
        </p:spPr>
        <p:txBody>
          <a:bodyPr>
            <a:normAutofit fontScale="90000"/>
          </a:bodyPr>
          <a:lstStyle/>
          <a:p>
            <a:r>
              <a:rPr lang="fa-IR" sz="4900" dirty="0" smtClean="0">
                <a:cs typeface="B Nazanin" panose="00000400000000000000" pitchFamily="2" charset="-78"/>
              </a:rPr>
              <a:t>پیوست:</a:t>
            </a:r>
            <a:br>
              <a:rPr lang="fa-IR" sz="4900" dirty="0" smtClean="0">
                <a:cs typeface="B Nazanin" panose="00000400000000000000" pitchFamily="2" charset="-78"/>
              </a:rPr>
            </a:br>
            <a:r>
              <a:rPr lang="fa-IR" sz="900" b="1" dirty="0" smtClean="0">
                <a:cs typeface="B Nazanin" panose="00000400000000000000" pitchFamily="2" charset="-78"/>
              </a:rPr>
              <a:t/>
            </a:r>
            <a:br>
              <a:rPr lang="fa-IR" sz="900" b="1" dirty="0" smtClean="0">
                <a:cs typeface="B Nazanin" panose="00000400000000000000" pitchFamily="2" charset="-78"/>
              </a:rPr>
            </a:br>
            <a:r>
              <a:rPr lang="fa-IR" sz="3100" dirty="0" smtClean="0">
                <a:cs typeface="B Nazanin" panose="00000400000000000000" pitchFamily="2" charset="-78"/>
              </a:rPr>
              <a:t>(</a:t>
            </a:r>
            <a:r>
              <a:rPr lang="fa-IR" sz="2700" dirty="0" smtClean="0">
                <a:cs typeface="B Nazanin" panose="00000400000000000000" pitchFamily="2" charset="-78"/>
              </a:rPr>
              <a:t>ابزار جمع آوری اطلاعات، فرم رضایت آگاهانه شرکت در مطالعه، مقاله یا بسته سیاستی، فرم ترجمان دانش، ....)</a:t>
            </a:r>
            <a:endParaRPr lang="fa-IR" sz="27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959" y="2240942"/>
            <a:ext cx="10773854" cy="3934228"/>
          </a:xfrm>
        </p:spPr>
        <p:txBody>
          <a:bodyPr/>
          <a:lstStyle/>
          <a:p>
            <a:endParaRPr lang="fa-I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5748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3443" y="2468176"/>
            <a:ext cx="3585519" cy="168369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a-IR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cs typeface="B Nazanin" panose="00000400000000000000" pitchFamily="2" charset="-78"/>
              </a:rPr>
              <a:t>پایان</a:t>
            </a:r>
            <a:endParaRPr lang="en-US" sz="8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494" y="250521"/>
            <a:ext cx="10155219" cy="97578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fa-IR" sz="1600" b="1" dirty="0" smtClean="0">
                <a:solidFill>
                  <a:srgbClr val="FF0000"/>
                </a:solidFill>
                <a:latin typeface="Calibri Light" panose="020F0302020204030204"/>
                <a:cs typeface="B Nazanin" pitchFamily="2" charset="-78"/>
              </a:rPr>
              <a:t>در صورت دفاع از پایان نامه، این اسلاید را تکمیل نمایید. </a:t>
            </a:r>
            <a:r>
              <a:rPr lang="fa-IR" sz="1600" b="1" dirty="0" smtClean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/>
            </a:r>
            <a:br>
              <a:rPr lang="fa-IR" sz="1600" b="1" dirty="0" smtClean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</a:br>
            <a:r>
              <a:rPr lang="fa-IR" sz="1600" b="1" dirty="0" smtClean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آیا </a:t>
            </a:r>
            <a:r>
              <a:rPr lang="fa-IR" sz="16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برای </a:t>
            </a:r>
            <a:r>
              <a:rPr lang="fa-IR" sz="1600" b="1" dirty="0" smtClean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نوشتن فایل ورد </a:t>
            </a:r>
            <a:r>
              <a:rPr lang="fa-IR" sz="16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این پایان نامه (مقاله یا بسته سیاستی) و یا تهیه پاورپوینت ارائه </a:t>
            </a:r>
            <a:r>
              <a:rPr lang="fa-IR" sz="1600" b="1" dirty="0" smtClean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آن </a:t>
            </a:r>
            <a:r>
              <a:rPr lang="fa-IR" sz="16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از هوش مصنوعی استفاده نموده اید؟ </a:t>
            </a:r>
            <a:br>
              <a:rPr lang="fa-IR" sz="16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</a:br>
            <a:r>
              <a:rPr lang="fa-IR" sz="16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بلی</a:t>
            </a:r>
            <a:r>
              <a:rPr lang="en-US" sz="16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□</a:t>
            </a:r>
            <a:r>
              <a:rPr lang="fa-IR" sz="16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 در صورت پاسخ بلی ، جدول زیر را تکمیل نمایید.            خیر</a:t>
            </a:r>
            <a:r>
              <a:rPr lang="en-US" sz="1600" b="1" dirty="0">
                <a:solidFill>
                  <a:prstClr val="black"/>
                </a:solidFill>
                <a:latin typeface="Calibri Light" panose="020F0302020204030204"/>
                <a:cs typeface="B Nazanin" pitchFamily="2" charset="-78"/>
              </a:rPr>
              <a:t> □ </a:t>
            </a:r>
            <a:endParaRPr lang="en-US" sz="1600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8494" y="1312433"/>
            <a:ext cx="10176734" cy="519957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400" b="1" dirty="0">
                <a:latin typeface="Calibri Light" panose="020F0302020204030204"/>
                <a:ea typeface="+mj-ea"/>
                <a:cs typeface="B Nazanin" pitchFamily="2" charset="-78"/>
              </a:rPr>
              <a:t>1- از چه </a:t>
            </a:r>
            <a:r>
              <a:rPr lang="fa-IR" sz="1400" b="1" dirty="0" smtClean="0">
                <a:latin typeface="Calibri Light" panose="020F0302020204030204"/>
                <a:ea typeface="+mj-ea"/>
                <a:cs typeface="B Nazanin" pitchFamily="2" charset="-78"/>
              </a:rPr>
              <a:t>ابزار (</a:t>
            </a:r>
            <a:r>
              <a:rPr lang="fa-IR" sz="1400" b="1" dirty="0">
                <a:latin typeface="Calibri Light" panose="020F0302020204030204"/>
                <a:ea typeface="+mj-ea"/>
                <a:cs typeface="B Nazanin" pitchFamily="2" charset="-78"/>
              </a:rPr>
              <a:t>هایی) هوش مصنوعی استفاده شده است</a:t>
            </a:r>
            <a:r>
              <a:rPr lang="fa-IR" sz="1400" b="1" dirty="0" smtClean="0">
                <a:latin typeface="Calibri Light" panose="020F0302020204030204"/>
                <a:ea typeface="+mj-ea"/>
                <a:cs typeface="B Nazanin" pitchFamily="2" charset="-78"/>
              </a:rPr>
              <a:t>؟</a:t>
            </a:r>
            <a:endParaRPr lang="fa-IR" sz="1400" b="1" dirty="0">
              <a:latin typeface="Calibri Light" panose="020F0302020204030204"/>
              <a:ea typeface="+mj-ea"/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1400" b="1" dirty="0">
                <a:latin typeface="Calibri Light" panose="020F0302020204030204"/>
                <a:ea typeface="+mj-ea"/>
                <a:cs typeface="B Nazanin" pitchFamily="2" charset="-78"/>
              </a:rPr>
              <a:t>2- ستون اول و دوم جدول زیر را کامل کنید. ( </a:t>
            </a:r>
            <a:r>
              <a:rPr lang="fa-IR" sz="1400" b="1" u="sng" dirty="0">
                <a:latin typeface="Calibri Light" panose="020F0302020204030204"/>
                <a:ea typeface="+mj-ea"/>
                <a:cs typeface="B Nazanin" pitchFamily="2" charset="-78"/>
              </a:rPr>
              <a:t>مشخص </a:t>
            </a:r>
            <a:r>
              <a:rPr lang="fa-IR" sz="1400" b="1" u="sng" dirty="0" smtClean="0">
                <a:latin typeface="Calibri Light" panose="020F0302020204030204"/>
                <a:ea typeface="+mj-ea"/>
                <a:cs typeface="B Nazanin" pitchFamily="2" charset="-78"/>
              </a:rPr>
              <a:t>کنید، </a:t>
            </a:r>
            <a:r>
              <a:rPr lang="fa-IR" sz="1400" b="1" u="sng" dirty="0">
                <a:latin typeface="Calibri Light" panose="020F0302020204030204"/>
                <a:ea typeface="+mj-ea"/>
                <a:cs typeface="B Nazanin" pitchFamily="2" charset="-78"/>
              </a:rPr>
              <a:t>در هر قسمت، تقریباً چند درصد از هوش مصنوعی استفاده شده است؟</a:t>
            </a:r>
            <a:r>
              <a:rPr lang="fa-IR" sz="1400" b="1" dirty="0">
                <a:latin typeface="Calibri Light" panose="020F0302020204030204"/>
                <a:ea typeface="+mj-ea"/>
                <a:cs typeface="B Nazanin" pitchFamily="2" charset="-78"/>
              </a:rPr>
              <a:t>)</a:t>
            </a:r>
          </a:p>
          <a:p>
            <a:pPr marL="0" indent="0" algn="r" rtl="1">
              <a:buNone/>
            </a:pPr>
            <a:endParaRPr lang="fa-IR" sz="1600" b="1" dirty="0">
              <a:solidFill>
                <a:prstClr val="black"/>
              </a:solidFill>
              <a:latin typeface="Calibri Light" panose="020F0302020204030204"/>
              <a:ea typeface="+mj-ea"/>
              <a:cs typeface="B Nazanin" pitchFamily="2" charset="-78"/>
            </a:endParaRPr>
          </a:p>
          <a:p>
            <a:pPr marL="0" indent="0" algn="r" rtl="1">
              <a:buNone/>
            </a:pPr>
            <a:endParaRPr lang="fa-IR" sz="1600" b="1" dirty="0">
              <a:solidFill>
                <a:prstClr val="black"/>
              </a:solidFill>
              <a:latin typeface="Calibri Light" panose="020F0302020204030204"/>
              <a:ea typeface="+mj-ea"/>
              <a:cs typeface="B Nazanin" pitchFamily="2" charset="-78"/>
            </a:endParaRPr>
          </a:p>
          <a:p>
            <a:pPr marL="0" indent="0" algn="r" rtl="1">
              <a:buNone/>
            </a:pPr>
            <a:endParaRPr lang="fa-IR" sz="1600" b="1" dirty="0">
              <a:solidFill>
                <a:prstClr val="black"/>
              </a:solidFill>
              <a:latin typeface="Calibri Light" panose="020F0302020204030204"/>
              <a:ea typeface="+mj-ea"/>
              <a:cs typeface="B Nazanin" pitchFamily="2" charset="-7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6C6A05A5-41B0-4E00-8F93-40A21AB49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927325"/>
              </p:ext>
            </p:extLst>
          </p:nvPr>
        </p:nvGraphicFramePr>
        <p:xfrm>
          <a:off x="1569309" y="1967714"/>
          <a:ext cx="9885406" cy="4408372"/>
        </p:xfrm>
        <a:graphic>
          <a:graphicData uri="http://schemas.openxmlformats.org/drawingml/2006/table">
            <a:tbl>
              <a:tblPr firstRow="1" firstCol="1" bandRow="1">
                <a:solidFill>
                  <a:schemeClr val="accent4">
                    <a:lumMod val="20000"/>
                    <a:lumOff val="80000"/>
                  </a:schemeClr>
                </a:solidFill>
              </a:tblPr>
              <a:tblGrid>
                <a:gridCol w="1140945"/>
                <a:gridCol w="1140945"/>
                <a:gridCol w="1244997">
                  <a:extLst>
                    <a:ext uri="{9D8B030D-6E8A-4147-A177-3AD203B41FA5}">
                      <a16:colId xmlns="" xmlns:a16="http://schemas.microsoft.com/office/drawing/2014/main" val="370221823"/>
                    </a:ext>
                  </a:extLst>
                </a:gridCol>
                <a:gridCol w="1244997"/>
                <a:gridCol w="1492991">
                  <a:extLst>
                    <a:ext uri="{9D8B030D-6E8A-4147-A177-3AD203B41FA5}">
                      <a16:colId xmlns="" xmlns:a16="http://schemas.microsoft.com/office/drawing/2014/main" val="3182469805"/>
                    </a:ext>
                  </a:extLst>
                </a:gridCol>
                <a:gridCol w="1544594">
                  <a:extLst>
                    <a:ext uri="{9D8B030D-6E8A-4147-A177-3AD203B41FA5}">
                      <a16:colId xmlns="" xmlns:a16="http://schemas.microsoft.com/office/drawing/2014/main" val="1665076968"/>
                    </a:ext>
                  </a:extLst>
                </a:gridCol>
                <a:gridCol w="1566581">
                  <a:extLst>
                    <a:ext uri="{9D8B030D-6E8A-4147-A177-3AD203B41FA5}">
                      <a16:colId xmlns="" xmlns:a16="http://schemas.microsoft.com/office/drawing/2014/main" val="3808188041"/>
                    </a:ext>
                  </a:extLst>
                </a:gridCol>
                <a:gridCol w="509356">
                  <a:extLst>
                    <a:ext uri="{9D8B030D-6E8A-4147-A177-3AD203B41FA5}">
                      <a16:colId xmlns="" xmlns:a16="http://schemas.microsoft.com/office/drawing/2014/main" val="2351972427"/>
                    </a:ext>
                  </a:extLst>
                </a:gridCol>
              </a:tblGrid>
              <a:tr h="822223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بررسی کنترلی</a:t>
                      </a: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با</a:t>
                      </a:r>
                      <a:r>
                        <a:rPr lang="fa-IR" sz="12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ابزار دوم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هوش مصنوعی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***این قسمت توسط مرکز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تکمیل می شود</a:t>
                      </a: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.</a:t>
                      </a:r>
                      <a:endParaRPr lang="en-US" sz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بررسی کنترلی</a:t>
                      </a: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با</a:t>
                      </a:r>
                      <a:r>
                        <a:rPr lang="fa-IR" sz="12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ابزار اول</a:t>
                      </a:r>
                      <a:endParaRPr lang="en-US" sz="1200" b="1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هوش مصنوعی </a:t>
                      </a:r>
                      <a:endParaRPr lang="fa-IR" sz="1200" b="1" baseline="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***این قسمت توسط مرکز </a:t>
                      </a: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تکمیل می شود.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a-I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پاورپوینت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*این قسمت توسط دانشجو تکمیل می شود. </a:t>
                      </a: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%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a-I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فایل ورد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*این قسمت توسط دانشجو تکمیل می شود.</a:t>
                      </a: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kumimoji="0" lang="fa-I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%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6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6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قسمت</a:t>
                      </a:r>
                      <a:r>
                        <a:rPr lang="fa-IR" sz="16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ها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600" b="1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ردیف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5101052"/>
                  </a:ext>
                </a:extLst>
              </a:tr>
              <a:tr h="387838">
                <a:tc>
                  <a:txBody>
                    <a:bodyPr/>
                    <a:lstStyle/>
                    <a:p>
                      <a:pPr algn="ctr"/>
                      <a:r>
                        <a:rPr kumimoji="0" lang="fa-I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پاورپوینت</a:t>
                      </a:r>
                      <a:endParaRPr lang="en-US" dirty="0"/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فایل ورد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a-I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پاورپوینت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فایل ورد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53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چکیده</a:t>
                      </a:r>
                      <a:r>
                        <a:rPr lang="fa-IR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یا خلاصه اجرایی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402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مقدمه و مرور متون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26500226"/>
                  </a:ext>
                </a:extLst>
              </a:tr>
              <a:tr h="41613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متد</a:t>
                      </a:r>
                      <a:r>
                        <a:rPr lang="fa-IR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(روش کار)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71468929"/>
                  </a:ext>
                </a:extLst>
              </a:tr>
              <a:tr h="42858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نتایج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4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651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بحث یا تفسیر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5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2883717"/>
                  </a:ext>
                </a:extLst>
              </a:tr>
              <a:tr h="46425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منابع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6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425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ادیت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7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2" y="173677"/>
            <a:ext cx="1072436" cy="99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813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2042557" y="2760688"/>
            <a:ext cx="9267780" cy="31029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182880" algn="just">
              <a:lnSpc>
                <a:spcPct val="107000"/>
              </a:lnSpc>
              <a:spcAft>
                <a:spcPts val="800"/>
              </a:spcAft>
              <a:tabLst>
                <a:tab pos="57150" algn="l"/>
                <a:tab pos="1543050" algn="l"/>
                <a:tab pos="6172200" algn="l"/>
              </a:tabLst>
            </a:pPr>
            <a:endParaRPr lang="fa-IR" sz="700" dirty="0" smtClean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0" marR="182880" indent="0" algn="just">
              <a:lnSpc>
                <a:spcPct val="107000"/>
              </a:lnSpc>
              <a:spcAft>
                <a:spcPts val="800"/>
              </a:spcAft>
              <a:buNone/>
              <a:tabLst>
                <a:tab pos="57150" algn="l"/>
                <a:tab pos="1543050" algn="l"/>
                <a:tab pos="6172200" algn="l"/>
              </a:tabLst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اینجانب ................... متعهد می شوم، کلیه مراحل این تحقیق را تحت نظر استاد (اساتید) راهنمای مربوطه انجام می دهم/ دادم و در مرحله جمع آوری داده ها و اطلاعات، از داده های اصیل که برآمده از این مطالعه هستند و یا در صورت انجام مطالعه ثانویه (مروری نظام­مند، مروری حوزه­ای، فراتحلیل و فراسنتز)، استخراج داده­ها و اطلاعات فقط توسط تیم تحقیق انجام می شود/ شده است.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4834" y="1456414"/>
            <a:ext cx="7643226" cy="10156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endParaRPr lang="fa-IR" sz="2400" b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l" rtl="0"/>
            <a:r>
              <a:rPr lang="fa-IR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تعهدنامه دانشجویان- آئین نامه </a:t>
            </a:r>
            <a:r>
              <a:rPr lang="fa-IR" sz="20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شورای </a:t>
            </a:r>
            <a:r>
              <a:rPr lang="fa-IR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پژوهشی مرکز تحقیقات سیاستگذاری سلامت</a:t>
            </a:r>
          </a:p>
          <a:p>
            <a:pPr algn="l" rtl="0"/>
            <a:endParaRPr lang="en-US" sz="1600" b="1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5788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مقدمه:</a:t>
            </a: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7057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مقدمه:</a:t>
            </a: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2243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اهداف:</a:t>
            </a: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0778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اهداف:</a:t>
            </a: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4260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اهداف:</a:t>
            </a: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42608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796</Words>
  <Application>Microsoft Office PowerPoint</Application>
  <PresentationFormat>Widescreen</PresentationFormat>
  <Paragraphs>169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B Nazanin</vt:lpstr>
      <vt:lpstr>Calibri</vt:lpstr>
      <vt:lpstr>Calibri Light</vt:lpstr>
      <vt:lpstr>Times New Roman</vt:lpstr>
      <vt:lpstr>Office Theme</vt:lpstr>
      <vt:lpstr>1_Office Theme</vt:lpstr>
      <vt:lpstr>3_Office Theme</vt:lpstr>
      <vt:lpstr>PowerPoint Presentation</vt:lpstr>
      <vt:lpstr>در صورت دفاع از پروپوزال، این اسلاید را تکمیل نمایید. آیا برای نوشتن فایل ورد این پروپوزال و یا تهیه پاورپوینت ارائه آن از هوش مصنوعی استفاده نموده اید؟  بلی□ در صورت پاسخ بلی، جدول زیر را تکمیل نمایید.            خیر □ </vt:lpstr>
      <vt:lpstr>در صورت دفاع از پایان نامه، این اسلاید را تکمیل نمایید.  آیا برای نوشتن فایل ورد این پایان نامه (مقاله یا بسته سیاستی) و یا تهیه پاورپوینت ارائه آن از هوش مصنوعی استفاده نموده اید؟  بلی□ در صورت پاسخ بلی ، جدول زیر را تکمیل نمایید.            خیر □ </vt:lpstr>
      <vt:lpstr>PowerPoint Presentation</vt:lpstr>
      <vt:lpstr>مقدمه:</vt:lpstr>
      <vt:lpstr>مقدمه:</vt:lpstr>
      <vt:lpstr>اهداف:</vt:lpstr>
      <vt:lpstr>اهداف:</vt:lpstr>
      <vt:lpstr>اهداف:</vt:lpstr>
      <vt:lpstr>روش کار (متد):</vt:lpstr>
      <vt:lpstr>روش کار (متد):</vt:lpstr>
      <vt:lpstr>روش کار (متد):</vt:lpstr>
      <vt:lpstr>روش کار (متد):</vt:lpstr>
      <vt:lpstr>روش کار (متد):</vt:lpstr>
      <vt:lpstr>تجزیه و تحلیل آماری:</vt:lpstr>
      <vt:lpstr>رعایت اخلاق در پژوهش:</vt:lpstr>
      <vt:lpstr>مشکلات و موانع:</vt:lpstr>
      <vt:lpstr>منابع:</vt:lpstr>
      <vt:lpstr>منابع:</vt:lpstr>
      <vt:lpstr>پیوست:  (ابزار جمع آوری اطلاعات، فرم رضایت آگاهانه شرکت در مطالعه، مقاله یا بسته سیاستی، فرم ترجمان دانش، ....)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Medical</dc:creator>
  <cp:lastModifiedBy>خدیجه صابر</cp:lastModifiedBy>
  <cp:revision>38</cp:revision>
  <dcterms:created xsi:type="dcterms:W3CDTF">2020-07-08T08:24:48Z</dcterms:created>
  <dcterms:modified xsi:type="dcterms:W3CDTF">2025-12-06T06:41:00Z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97FD3DD7-30F3-4B21-A00C-9F418DA1D7D3</vt:lpwstr>
  </property>
  <property fmtid="{D5CDD505-2E9C-101B-9397-08002B2CF9AE}" pid="3" name="ArticulatePath">
    <vt:lpwstr>نمونه پاورپوینت برای دفاع از عنوان پایان نامه</vt:lpwstr>
  </property>
</Properties>
</file>